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7560000" cx="10692000"/>
  <p:notesSz cx="7560000" cy="106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8D1E69-9F4E-4FB3-958F-925F3892EDE8}">
  <a:tblStyle styleId="{CD8D1E69-9F4E-4FB3-958F-925F3892EDE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0ce09cfba_3_2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0ce09cfb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18일중 가장 기분 점수 높은 ‘특정’ 날짜를 골라보고, 그날 했던 행동들 중 가장 점수가 높았던 행동을 그래프로 나타냄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이 행동들은 이 날 좋은 기분을 만드는데 핵심적이라고 볼 수 있다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d833e880_0_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d833e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전체 평균 기분 점수는 6.77이였다. 가장 평균점수가 낮은 사람은 6.06, 높은 사람은 7.33으로 각자의 하루가 다른 만큼 평균 기분 점수는 달랐다. 더 자세히 살펴보면 평균 점수가 비슷한 사람 들끼리 박스플롯의 범위가 비슷한 것을 볼 수 있다. 그 외에도 팀원 전체의 최대, 최소 기분 점수가 비슷한 것을 봤을 때 평균점수가 다 다를 수는 있으나 하루의 만족도는 비슷한 것 을 알 수 있다.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ce09cfba_3_32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0ce09cfba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전체 평균 기분 점수는 6.77이였다. 가장 평균점수가 낮은 사람은 6.06, 높은 사람은 7.33으로 각자의 하루가 다른 만큼 평균 기분 점수는 달랐다. 더 자세히 살펴보면 평균 점수가 비슷한 사람 들끼리 박스플롯의 범위가 비슷한 것을 볼 수 있다. 그 외에도 팀원 전체의 최대, 최소 기분 점수가 비슷한 것을 봤을 때 평균점수가 다 다를 수는 있으나 하루의 만족도는 비슷한 것 을 알 수 있다.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d833e880_7_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d833e880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(6번 표에 있던 설명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시연: 빈</a:t>
            </a:r>
            <a:r>
              <a:rPr lang="ko" sz="900">
                <a:solidFill>
                  <a:schemeClr val="dk1"/>
                </a:solidFill>
              </a:rPr>
              <a:t>번도가 높은 행동과 낮은 행동이 고루 섞여 있었음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다영: 시간이 충분한 휴식과 데이트, 친구, 동물, 시청 할 때 일어남. 즉, 주말에 만족도가 높음 -&gt; 주말^^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지현: 빈번한 행동은 데잇걸즈 교육, 그리고 빈도가 낮은 행동은 친구만남, 쇼핑, 간식, 술약속!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지원: 만족도가 높으면서 빈번했던 행동은 운동으로 일주일에 5번 이상 했고, 만족도가 높으면서 드물게 했던 행동은 친구와의 만남!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예은: 가장 높은 만족도는 친구를 만나는 일같이 이벤트처럼 일어나는 행동들이 있을 때 기분 굿! 다만 만족도 높았던 이외 행동은 매일 하는 행동들.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선영: 운동은 자주하지 않지만 한 번 했을 때 만족도가 높아서, 앞으로 운동을 더 많이 해야겠다. 가족 또한 자주보지 못하는데 가끔보니 더 좋은 것 같다~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d833e880_5_31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d833e880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분석 방법 : 수면시간의 분산을 구하고 수면 평균 만족도와 비교한다.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수면시간의 분산을 수면시간의 규칙성을 판단한다고 생각했으며,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수면시간의 분산값이 클 수록 수면시간이 불규칙하다고 보았습니다.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수면시간이 가장 규칙적인 멤버(한예은)는 수면만족도가 가장 높았으며,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반대로 수면만족도가 가장 낮은 멤버(황선영)는 수면시간이 불규칙했습니다.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이로서 매일 매일 비슷한 시간동안 수면을 취하는 것이 수면에 대한 만족도를 높일 수 있지 않을까 생각하였습니다.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833e880_5_20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833e880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분석 방법 : 수면시간의 평균을 구하고 수면 평균 만족도와 비교한다.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수면시간과 수면만족도를 보았을 때 수면시간이 길다고 만족도가 높은 건 아니었다.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특히 수면시간과 수면만족도의 차가 가장 큰 멤버(황선영)의 경우 평균 수면시간은 높지만 수면시간의 분산값이 커서 평균 시간과는 크게 유의미하지 않음을 보여준다.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0ce09cfba_0_0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0ce09c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각자 수면시간이 만족했던 시간은 생활패턴에 따라 달랐다. 하지만 팀원 전체의 수면 만족도를 볼 때, 평균적으로 9시간 10분을 자야지 가장 만족스러운 수면을 취할 수 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d833e880_3_71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d833e880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분석 방법 : 평일 평균 기분 점수와 주말 평균 기분 점수를 비교한다.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모든 멤버가 평일보다 주말에 평균 기분점수가 높았다.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평일과 주말의 차이가 가장 적에 나는 멤버는 0.5점 차고 가장 많이 나는 멤버는 1.7점 차였다.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평일과 주말에 기분 차이가 가장많이 났던 멤버는 ~~ 행동을 하거나/하지 않았다.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평일과 주말에 기분차가 크지 않았던 멤버는 (가설) 평일과 주말에 한 행동 차가 없었다(?)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d833e880_3_117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d833e880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MBTI 같은 경우 1) E/I (외향/내향), 2) N/S (직관/감각), 3) T/F (이성/감성), 그리고 4) P/J (인식/판단)으로 갈리는데, 제일 확실하게 알 수 있었던 것은 (1)이었고, E셨던 분들께서 친구들과 사교활동을 할 때 기분점수가 높았던 것을 보면, 외향성에 대해서 mbti가 일관적이라는 것을 판단했습니다.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d833e880_3_4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d833e880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d833e880_0_0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d833e8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ce09cfba_1_11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ce09cfb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d833e880_3_92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d833e880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0ce09cfba_3_46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0ce09cfba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d833e880_3_66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d833e880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d833e880_2_1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d833e88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d98582b5_1_6:notes"/>
          <p:cNvSpPr/>
          <p:nvPr>
            <p:ph idx="2" type="sldImg"/>
          </p:nvPr>
        </p:nvSpPr>
        <p:spPr>
          <a:xfrm>
            <a:off x="1004515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d98582b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d833e880_3_76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d833e880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d833e880_3_3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d833e880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나의 기분점수와 상관관계가 높았던 행동이 무엇이었나, 낮은 행동이 무엇이었나. 여기서 주의해야하는 것은, 그 행동 ‘자체’를 한다고해서 기분점수가 낮다는 것이 아니란 점. 그 행동의 ‘만족도’가 높더라도 그날의 전체적인 기분이 ‘낮다’로 해석된다는 것이다. 즉, 그 행동이 나에게 행복함을 주더라도 전반적인 기분에 영향을 안끼치며, 오히려 그 행동에 대한 만족이 내 전반적인 기분을 저조하게 할 수 있다는 것이다.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또한 기분이 안좋을 때 기분을 나아지게 만들려고 했던 행동들이 역상관관계가 높은 것으로 나타났다. 예를 들면 수면, 좋아하</a:t>
            </a:r>
            <a:r>
              <a:rPr lang="ko" sz="1000"/>
              <a:t>는 유투브 시청</a:t>
            </a:r>
            <a:r>
              <a:rPr lang="ko" sz="1000"/>
              <a:t>, 청소, 운동 등의 refresh 행동들.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ce09cfba_3_15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ce09cfb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0ce09cfba_3_20:notes"/>
          <p:cNvSpPr/>
          <p:nvPr>
            <p:ph idx="2" type="sldImg"/>
          </p:nvPr>
        </p:nvSpPr>
        <p:spPr>
          <a:xfrm>
            <a:off x="1004507" y="685800"/>
            <a:ext cx="4849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0ce09cfba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전체적으로 기분 점수가 높았을 때 /낮았을 때 공통적으로 했던 행동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기분 점수 낮았을 때 : study(5명), health(3명)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ko">
                <a:solidFill>
                  <a:schemeClr val="dk1"/>
                </a:solidFill>
              </a:rPr>
              <a:t>기분 점수 높았을 때 : family(5명), friend (4명), activity(3), watching(3), exercise(3), meal(3)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1094388"/>
            <a:ext cx="9963000" cy="30168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4165643"/>
            <a:ext cx="9963000" cy="1164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1625801"/>
            <a:ext cx="9963000" cy="28860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4633192"/>
            <a:ext cx="9963000" cy="1911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3161354"/>
            <a:ext cx="9963000" cy="1237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1693927"/>
            <a:ext cx="4677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816630"/>
            <a:ext cx="3283500" cy="1110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2042457"/>
            <a:ext cx="3283500" cy="4673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661638"/>
            <a:ext cx="7445700" cy="60126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-184"/>
            <a:ext cx="5346000" cy="75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1812541"/>
            <a:ext cx="4730100" cy="21786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4120005"/>
            <a:ext cx="4730100" cy="18153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1064257"/>
            <a:ext cx="4486500" cy="54312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6218168"/>
            <a:ext cx="7014300" cy="8895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Char char="●"/>
              <a:defRPr sz="2300">
                <a:solidFill>
                  <a:schemeClr val="dk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68540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-69100"/>
            <a:ext cx="10691998" cy="756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6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6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11100484" y="-83632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나의 만족도가 높은 행동은 얼마나 자주 할까?</a:t>
            </a:r>
            <a:endParaRPr/>
          </a:p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11401284" y="758131"/>
            <a:ext cx="5247900" cy="587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ko" sz="1400"/>
              <a:t>선택 </a:t>
            </a:r>
            <a:r>
              <a:rPr lang="ko" sz="1400"/>
              <a:t>기준:</a:t>
            </a:r>
            <a:r>
              <a:rPr lang="ko" sz="1400">
                <a:solidFill>
                  <a:schemeClr val="dk1"/>
                </a:solidFill>
                <a:highlight>
                  <a:srgbClr val="FFFFFF"/>
                </a:highlight>
              </a:rPr>
              <a:t> 각 행동의 평균 만족도를 구하고, 만족도 높은 행동을 확인.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119" name="Google Shape;119;p25"/>
          <p:cNvGraphicFramePr/>
          <p:nvPr/>
        </p:nvGraphicFramePr>
        <p:xfrm>
          <a:off x="11401284" y="13022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{CD8D1E69-9F4E-4FB3-958F-925F3892EDE8}</a:tableStyleId>
              </a:tblPr>
              <a:tblGrid>
                <a:gridCol w="955725"/>
                <a:gridCol w="2087500"/>
                <a:gridCol w="3005525"/>
                <a:gridCol w="3005525"/>
              </a:tblGrid>
              <a:tr h="347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Name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A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O /△/X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빈번도 높은 행동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9C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빈번도 낮은 행동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</a:tr>
              <a:tr h="628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김시연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900">
                          <a:solidFill>
                            <a:schemeClr val="dk1"/>
                          </a:solidFill>
                        </a:rPr>
                        <a:t>△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friend(6), watching(8)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activity(1), exercise(4), reading(2), movie(1), shopping(1)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박다영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△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love(9)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family(5), friend(4), animal(5), snack(5)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손지현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△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education(9)</a:t>
                      </a:r>
                      <a:endParaRPr sz="1900"/>
                    </a:p>
                  </a:txBody>
                  <a:tcPr marT="28000" marB="28000" marR="33425" marL="33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friend(4), shopping(1), snack(2), drinking(2)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송지원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△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exercise(11)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friends(3)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한예은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△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education(10), rest(8), meal(18)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friend(5), movie(2)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900"/>
                        <a:t>황선영</a:t>
                      </a:r>
                      <a:endParaRPr b="1"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X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900"/>
                        <a:t>exercise(2), family(5)</a:t>
                      </a:r>
                      <a:endParaRPr sz="19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"/>
            <a:ext cx="10692002" cy="755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/>
        </p:nvSpPr>
        <p:spPr>
          <a:xfrm>
            <a:off x="2235568" y="1495869"/>
            <a:ext cx="6518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6" name="Google Shape;126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4478" y="1316198"/>
            <a:ext cx="6518799" cy="403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" y="0"/>
            <a:ext cx="10688168" cy="755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77117" y="1352302"/>
            <a:ext cx="4609610" cy="54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" y="-1380"/>
            <a:ext cx="10692002" cy="756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612" y="392054"/>
            <a:ext cx="8173725" cy="564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5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364468" y="1495869"/>
            <a:ext cx="9363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5" name="Google Shape;145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41925" y="1094122"/>
            <a:ext cx="6828225" cy="422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8226842" y="4207827"/>
            <a:ext cx="13317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508ac9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#67cce6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#facfe2</a:t>
            </a:r>
            <a:endParaRPr sz="1800"/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"/>
            <a:ext cx="10692002" cy="755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p30"/>
          <p:cNvGraphicFramePr/>
          <p:nvPr/>
        </p:nvGraphicFramePr>
        <p:xfrm>
          <a:off x="-10944858" y="27749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{CD8D1E69-9F4E-4FB3-958F-925F3892EDE8}</a:tableStyleId>
              </a:tblPr>
              <a:tblGrid>
                <a:gridCol w="984875"/>
                <a:gridCol w="792875"/>
                <a:gridCol w="8352825"/>
              </a:tblGrid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Name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MBTI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CF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기분을 올린 행동과 관련 있나요?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CFE2"/>
                    </a:solidFill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김시연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INTP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누워서 드라마 볼때, 친구와 이야기할 때, 카페에서 책 볼때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송지원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INFJ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실내에서 하는 활동 (education, study, exercise) 이 많은 날, 친구와 약속 있는 날(F)에 기분점수가 높았음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황선영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CC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INFP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활동적인 것 중에서도 성취감을 느낄 수 있는 행동(운동, 청소)을 좋아하고, 편한 사람들(I)과 보내는 시간을 좋아한다.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박다영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ENTP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사교활동을 할 때 점수가 높았음. 특히 털짐승 높을 때는 영향 많이 받음. 다울이와 놀기 위해 야외활동을 하게 됨.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손지현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ENTJ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친구 만나는 것과 야외활동이 만족도가 높은 점이 외향성과 일치함. 또, 안정적 수입(과외)에 대한 만족도가 기분점수와 </a:t>
                      </a:r>
                      <a:endParaRPr sz="13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비례하는만큼 계획적인 J의 특성이 나타남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/>
                        <a:t>한예은</a:t>
                      </a:r>
                      <a:endParaRPr b="1"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ENFP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실내활동(E)+사교활동(F)을 할 때 기분 점수가 높았고, 이벤트적인 행동들(즉흥적인) (P)약속이 있을 때 기분 점수가 높음</a:t>
                      </a:r>
                      <a:endParaRPr sz="1300"/>
                    </a:p>
                  </a:txBody>
                  <a:tcPr marT="28000" marB="28000" marR="33425" marL="33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"/>
            <a:ext cx="10692002" cy="755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5" y="163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64468" y="654105"/>
            <a:ext cx="9963000" cy="841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기분의 과학 소개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64468" y="1693927"/>
            <a:ext cx="9963000" cy="50214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ko"/>
              <a:t>내가 평소에 나를 행복하게 해준다 여기던 것들이 실제로 나를 행복하게 해주는가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" y="0"/>
            <a:ext cx="10689429" cy="755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7727"/>
            <a:ext cx="10387202" cy="37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457200"/>
            <a:ext cx="6953250" cy="61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1998" cy="75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467" cy="755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92002" cy="755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